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2"/>
  </p:notesMasterIdLst>
  <p:handoutMasterIdLst>
    <p:handoutMasterId r:id="rId33"/>
  </p:handoutMasterIdLst>
  <p:sldIdLst>
    <p:sldId id="256" r:id="rId3"/>
    <p:sldId id="265" r:id="rId4"/>
    <p:sldId id="275" r:id="rId5"/>
    <p:sldId id="276" r:id="rId6"/>
    <p:sldId id="315" r:id="rId7"/>
    <p:sldId id="277" r:id="rId8"/>
    <p:sldId id="314" r:id="rId9"/>
    <p:sldId id="278" r:id="rId10"/>
    <p:sldId id="318" r:id="rId11"/>
    <p:sldId id="319" r:id="rId12"/>
    <p:sldId id="316" r:id="rId13"/>
    <p:sldId id="320" r:id="rId14"/>
    <p:sldId id="322" r:id="rId15"/>
    <p:sldId id="321" r:id="rId16"/>
    <p:sldId id="323" r:id="rId17"/>
    <p:sldId id="324" r:id="rId18"/>
    <p:sldId id="325" r:id="rId19"/>
    <p:sldId id="330" r:id="rId20"/>
    <p:sldId id="331" r:id="rId21"/>
    <p:sldId id="332" r:id="rId22"/>
    <p:sldId id="328" r:id="rId23"/>
    <p:sldId id="317" r:id="rId24"/>
    <p:sldId id="333" r:id="rId25"/>
    <p:sldId id="334" r:id="rId26"/>
    <p:sldId id="279" r:id="rId27"/>
    <p:sldId id="335" r:id="rId28"/>
    <p:sldId id="283" r:id="rId29"/>
    <p:sldId id="281" r:id="rId30"/>
    <p:sldId id="282" r:id="rId3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howGuides="1">
      <p:cViewPr varScale="1">
        <p:scale>
          <a:sx n="72" d="100"/>
          <a:sy n="72" d="100"/>
        </p:scale>
        <p:origin x="182" y="67"/>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3/26/2019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3/26/2019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3E0FA9E5-6744-4841-888F-9E7CC0C2B7EC}" type="datetimeFigureOut">
              <a:rPr lang="en-US"/>
              <a:t>3/26/2019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3/26/2019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0FA9E5-6744-4841-888F-9E7CC0C2B7EC}" type="datetimeFigureOut">
              <a:rPr lang="en-US"/>
              <a:t>3/26/2019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3E0FA9E5-6744-4841-888F-9E7CC0C2B7EC}" type="datetimeFigureOut">
              <a:rPr lang="en-US"/>
              <a:t>3/26/2019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3E0FA9E5-6744-4841-888F-9E7CC0C2B7EC}" type="datetimeFigureOut">
              <a:rPr lang="en-US"/>
              <a:t>3/26/2019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3E0FA9E5-6744-4841-888F-9E7CC0C2B7EC}" type="datetimeFigureOut">
              <a:rPr lang="en-US"/>
              <a:t>3/26/2019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a:t>3/26/2019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a:t>3/26/2019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3/26/2019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3E0FA9E5-6744-4841-888F-9E7CC0C2B7EC}" type="datetimeFigureOut">
              <a:rPr lang="en-US"/>
              <a:t>3/26/2019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3E0FA9E5-6744-4841-888F-9E7CC0C2B7EC}" type="datetimeFigureOut">
              <a:rPr lang="en-US"/>
              <a:pPr/>
              <a:t>3/26/2019</a:t>
            </a:fld>
            <a:endParaRPr/>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AAEAE4A8-A6E5-453E-B946-FB774B73F48C}" type="slidenum">
              <a:rPr/>
              <a:pPr/>
              <a:t>‹#›</a:t>
            </a:fld>
            <a:endParaRPr/>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HBa90JuhIo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en.wikipedia.org/wiki/Stakeholder_(corporat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goodreads.com/author/show/310261.W_Edwards_Demin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goodreads.com/author/show/310261.W_Edwards_Demin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economicpredictions.org/who-predicted-the-financial-crisis.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youtube.com/watch?v=hRQTAKtanjc"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youtube.com/watch?v=PWsnK8HJa-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612" y="762000"/>
            <a:ext cx="7391400" cy="1447801"/>
          </a:xfrm>
        </p:spPr>
        <p:txBody>
          <a:bodyPr>
            <a:normAutofit/>
          </a:bodyPr>
          <a:lstStyle/>
          <a:p>
            <a:pPr algn="ctr"/>
            <a:r>
              <a:rPr lang="en-US" sz="4800" dirty="0"/>
              <a:t>The Ten Common Mistakes for Business Failure</a:t>
            </a:r>
          </a:p>
        </p:txBody>
      </p:sp>
      <p:sp>
        <p:nvSpPr>
          <p:cNvPr id="3" name="Subtitle 2"/>
          <p:cNvSpPr>
            <a:spLocks noGrp="1"/>
          </p:cNvSpPr>
          <p:nvPr>
            <p:ph type="subTitle" idx="1"/>
          </p:nvPr>
        </p:nvSpPr>
        <p:spPr>
          <a:xfrm>
            <a:off x="1065212" y="2590800"/>
            <a:ext cx="5410200" cy="1397000"/>
          </a:xfrm>
        </p:spPr>
        <p:txBody>
          <a:bodyPr/>
          <a:lstStyle/>
          <a:p>
            <a:pPr algn="ctr"/>
            <a:r>
              <a:rPr lang="en-US" sz="1800" dirty="0"/>
              <a:t>By Dr. John Persico Jr. </a:t>
            </a:r>
          </a:p>
        </p:txBody>
      </p:sp>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1.  Stop Taking Risks </a:t>
            </a:r>
          </a:p>
        </p:txBody>
      </p:sp>
      <p:sp>
        <p:nvSpPr>
          <p:cNvPr id="14" name="Content Placeholder 13"/>
          <p:cNvSpPr>
            <a:spLocks noGrp="1"/>
          </p:cNvSpPr>
          <p:nvPr>
            <p:ph idx="1"/>
          </p:nvPr>
        </p:nvSpPr>
        <p:spPr/>
        <p:txBody>
          <a:bodyPr/>
          <a:lstStyle/>
          <a:p>
            <a:pPr marL="45720" indent="0">
              <a:buNone/>
            </a:pPr>
            <a:r>
              <a:rPr lang="en-US" b="1" dirty="0"/>
              <a:t>There are three types of risk</a:t>
            </a:r>
          </a:p>
          <a:p>
            <a:pPr marL="880110" lvl="1" indent="-514350">
              <a:buFont typeface="+mj-lt"/>
              <a:buAutoNum type="arabicPeriod"/>
            </a:pPr>
            <a:r>
              <a:rPr lang="en-US" sz="2800" dirty="0"/>
              <a:t>Risk aversive</a:t>
            </a:r>
          </a:p>
          <a:p>
            <a:pPr marL="365760" lvl="1" indent="0">
              <a:buNone/>
            </a:pPr>
            <a:endParaRPr lang="en-US" dirty="0"/>
          </a:p>
        </p:txBody>
      </p:sp>
      <p:pic>
        <p:nvPicPr>
          <p:cNvPr id="2" name="Picture 1"/>
          <p:cNvPicPr>
            <a:picLocks noChangeAspect="1"/>
          </p:cNvPicPr>
          <p:nvPr/>
        </p:nvPicPr>
        <p:blipFill>
          <a:blip r:embed="rId2"/>
          <a:stretch>
            <a:fillRect/>
          </a:stretch>
        </p:blipFill>
        <p:spPr>
          <a:xfrm>
            <a:off x="1522412" y="2971800"/>
            <a:ext cx="2857500" cy="1905000"/>
          </a:xfrm>
          <a:prstGeom prst="rect">
            <a:avLst/>
          </a:prstGeom>
        </p:spPr>
      </p:pic>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1.  Stop Taking Risks </a:t>
            </a:r>
          </a:p>
        </p:txBody>
      </p:sp>
      <p:sp>
        <p:nvSpPr>
          <p:cNvPr id="14" name="Content Placeholder 13"/>
          <p:cNvSpPr>
            <a:spLocks noGrp="1"/>
          </p:cNvSpPr>
          <p:nvPr>
            <p:ph idx="1"/>
          </p:nvPr>
        </p:nvSpPr>
        <p:spPr/>
        <p:txBody>
          <a:bodyPr/>
          <a:lstStyle/>
          <a:p>
            <a:pPr marL="880110" lvl="1" indent="-514350">
              <a:buFont typeface="+mj-lt"/>
              <a:buAutoNum type="arabicPeriod" startAt="2"/>
            </a:pPr>
            <a:r>
              <a:rPr lang="en-US" sz="2800" dirty="0"/>
              <a:t>Risk foolish</a:t>
            </a:r>
          </a:p>
        </p:txBody>
      </p:sp>
      <p:pic>
        <p:nvPicPr>
          <p:cNvPr id="2" name="Picture 1"/>
          <p:cNvPicPr>
            <a:picLocks noChangeAspect="1"/>
          </p:cNvPicPr>
          <p:nvPr/>
        </p:nvPicPr>
        <p:blipFill>
          <a:blip r:embed="rId2"/>
          <a:stretch>
            <a:fillRect/>
          </a:stretch>
        </p:blipFill>
        <p:spPr>
          <a:xfrm>
            <a:off x="1370012" y="2743200"/>
            <a:ext cx="4346744" cy="2895600"/>
          </a:xfrm>
          <a:prstGeom prst="rect">
            <a:avLst/>
          </a:prstGeom>
        </p:spPr>
      </p:pic>
    </p:spTree>
    <p:extLst>
      <p:ext uri="{BB962C8B-B14F-4D97-AF65-F5344CB8AC3E}">
        <p14:creationId xmlns:p14="http://schemas.microsoft.com/office/powerpoint/2010/main" val="23414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1.  Stop Taking Risks </a:t>
            </a:r>
          </a:p>
        </p:txBody>
      </p:sp>
      <p:sp>
        <p:nvSpPr>
          <p:cNvPr id="14" name="Content Placeholder 13"/>
          <p:cNvSpPr>
            <a:spLocks noGrp="1"/>
          </p:cNvSpPr>
          <p:nvPr>
            <p:ph idx="1"/>
          </p:nvPr>
        </p:nvSpPr>
        <p:spPr/>
        <p:txBody>
          <a:bodyPr/>
          <a:lstStyle/>
          <a:p>
            <a:pPr marL="880110" lvl="1" indent="-514350">
              <a:buFont typeface="+mj-lt"/>
              <a:buAutoNum type="arabicPeriod" startAt="3"/>
            </a:pPr>
            <a:r>
              <a:rPr lang="en-US" sz="2800" dirty="0"/>
              <a:t>Risk strategic </a:t>
            </a:r>
          </a:p>
        </p:txBody>
      </p:sp>
      <p:pic>
        <p:nvPicPr>
          <p:cNvPr id="2" name="Picture 1"/>
          <p:cNvPicPr>
            <a:picLocks noChangeAspect="1"/>
          </p:cNvPicPr>
          <p:nvPr/>
        </p:nvPicPr>
        <p:blipFill>
          <a:blip r:embed="rId2"/>
          <a:stretch>
            <a:fillRect/>
          </a:stretch>
        </p:blipFill>
        <p:spPr>
          <a:xfrm>
            <a:off x="1370012" y="2971800"/>
            <a:ext cx="3581400" cy="2387600"/>
          </a:xfrm>
          <a:prstGeom prst="rect">
            <a:avLst/>
          </a:prstGeom>
        </p:spPr>
      </p:pic>
    </p:spTree>
    <p:extLst>
      <p:ext uri="{BB962C8B-B14F-4D97-AF65-F5344CB8AC3E}">
        <p14:creationId xmlns:p14="http://schemas.microsoft.com/office/powerpoint/2010/main" val="207490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Be Inflexible </a:t>
            </a:r>
          </a:p>
        </p:txBody>
      </p:sp>
      <p:sp>
        <p:nvSpPr>
          <p:cNvPr id="3" name="Content Placeholder 2"/>
          <p:cNvSpPr>
            <a:spLocks noGrp="1"/>
          </p:cNvSpPr>
          <p:nvPr>
            <p:ph idx="1"/>
          </p:nvPr>
        </p:nvSpPr>
        <p:spPr/>
        <p:txBody>
          <a:bodyPr/>
          <a:lstStyle/>
          <a:p>
            <a:pPr marL="45720" indent="0">
              <a:buNone/>
            </a:pPr>
            <a:r>
              <a:rPr lang="en-US" dirty="0">
                <a:hlinkClick r:id="rId2"/>
              </a:rPr>
              <a:t>Inflexibility meaning </a:t>
            </a:r>
            <a:endParaRPr lang="en-US" dirty="0"/>
          </a:p>
        </p:txBody>
      </p:sp>
    </p:spTree>
    <p:extLst>
      <p:ext uri="{BB962C8B-B14F-4D97-AF65-F5344CB8AC3E}">
        <p14:creationId xmlns:p14="http://schemas.microsoft.com/office/powerpoint/2010/main" val="2938291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Be Inflexible </a:t>
            </a:r>
          </a:p>
        </p:txBody>
      </p:sp>
      <p:sp>
        <p:nvSpPr>
          <p:cNvPr id="3" name="Content Placeholder 2"/>
          <p:cNvSpPr>
            <a:spLocks noGrp="1"/>
          </p:cNvSpPr>
          <p:nvPr>
            <p:ph idx="1"/>
          </p:nvPr>
        </p:nvSpPr>
        <p:spPr/>
        <p:txBody>
          <a:bodyPr/>
          <a:lstStyle/>
          <a:p>
            <a:r>
              <a:rPr lang="en-US" b="1" dirty="0"/>
              <a:t>Read my lips</a:t>
            </a:r>
          </a:p>
          <a:p>
            <a:r>
              <a:rPr lang="en-US" b="1" dirty="0"/>
              <a:t>My way or the highway</a:t>
            </a:r>
          </a:p>
          <a:p>
            <a:r>
              <a:rPr lang="en-US" b="1" dirty="0"/>
              <a:t>This is the way that we always have done it </a:t>
            </a:r>
          </a:p>
          <a:p>
            <a:pPr marL="45720" indent="0">
              <a:buNone/>
            </a:pPr>
            <a:endParaRPr lang="en-US" dirty="0"/>
          </a:p>
        </p:txBody>
      </p:sp>
      <p:pic>
        <p:nvPicPr>
          <p:cNvPr id="4" name="Picture 3"/>
          <p:cNvPicPr>
            <a:picLocks noChangeAspect="1"/>
          </p:cNvPicPr>
          <p:nvPr/>
        </p:nvPicPr>
        <p:blipFill>
          <a:blip r:embed="rId2"/>
          <a:stretch>
            <a:fillRect/>
          </a:stretch>
        </p:blipFill>
        <p:spPr>
          <a:xfrm>
            <a:off x="6018212" y="3733800"/>
            <a:ext cx="2895600" cy="1581150"/>
          </a:xfrm>
          <a:prstGeom prst="rect">
            <a:avLst/>
          </a:prstGeom>
        </p:spPr>
      </p:pic>
    </p:spTree>
    <p:extLst>
      <p:ext uri="{BB962C8B-B14F-4D97-AF65-F5344CB8AC3E}">
        <p14:creationId xmlns:p14="http://schemas.microsoft.com/office/powerpoint/2010/main" val="189582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Be Inflexible </a:t>
            </a:r>
          </a:p>
        </p:txBody>
      </p:sp>
      <p:sp>
        <p:nvSpPr>
          <p:cNvPr id="3" name="Content Placeholder 2"/>
          <p:cNvSpPr>
            <a:spLocks noGrp="1"/>
          </p:cNvSpPr>
          <p:nvPr>
            <p:ph idx="1"/>
          </p:nvPr>
        </p:nvSpPr>
        <p:spPr/>
        <p:txBody>
          <a:bodyPr/>
          <a:lstStyle/>
          <a:p>
            <a:pPr marL="45720" indent="0" algn="ctr">
              <a:buNone/>
            </a:pPr>
            <a:endParaRPr lang="en-US" dirty="0">
              <a:solidFill>
                <a:srgbClr val="FF0000"/>
              </a:solidFill>
            </a:endParaRPr>
          </a:p>
          <a:p>
            <a:pPr marL="45720" indent="0" algn="ctr">
              <a:buNone/>
            </a:pPr>
            <a:r>
              <a:rPr lang="en-US" sz="2400" b="1" dirty="0">
                <a:solidFill>
                  <a:srgbClr val="FF0000"/>
                </a:solidFill>
              </a:rPr>
              <a:t>Can you give me some examples of where you have seen inflexibility hurt your business or a business effort? </a:t>
            </a:r>
          </a:p>
          <a:p>
            <a:pPr marL="45720" indent="0">
              <a:buNone/>
            </a:pPr>
            <a:endParaRPr lang="en-US" dirty="0"/>
          </a:p>
        </p:txBody>
      </p:sp>
    </p:spTree>
    <p:extLst>
      <p:ext uri="{BB962C8B-B14F-4D97-AF65-F5344CB8AC3E}">
        <p14:creationId xmlns:p14="http://schemas.microsoft.com/office/powerpoint/2010/main" val="1258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Isolate Yourself </a:t>
            </a:r>
          </a:p>
        </p:txBody>
      </p:sp>
      <p:sp>
        <p:nvSpPr>
          <p:cNvPr id="3" name="Content Placeholder 2"/>
          <p:cNvSpPr>
            <a:spLocks noGrp="1"/>
          </p:cNvSpPr>
          <p:nvPr>
            <p:ph idx="1"/>
          </p:nvPr>
        </p:nvSpPr>
        <p:spPr/>
        <p:txBody>
          <a:bodyPr/>
          <a:lstStyle/>
          <a:p>
            <a:r>
              <a:rPr lang="en-US" sz="2400" b="1" dirty="0"/>
              <a:t>Establish barriers to protect yourself</a:t>
            </a:r>
          </a:p>
          <a:p>
            <a:pPr lvl="1"/>
            <a:r>
              <a:rPr lang="en-US" sz="2400" dirty="0"/>
              <a:t>Be gruff</a:t>
            </a:r>
          </a:p>
          <a:p>
            <a:pPr lvl="1"/>
            <a:r>
              <a:rPr lang="en-US" sz="2400" dirty="0"/>
              <a:t>Be bluff</a:t>
            </a:r>
          </a:p>
          <a:p>
            <a:pPr lvl="1"/>
            <a:r>
              <a:rPr lang="en-US" sz="2400" dirty="0"/>
              <a:t>Be unapproachable </a:t>
            </a:r>
          </a:p>
          <a:p>
            <a:pPr marL="45720" indent="0">
              <a:buNone/>
            </a:pPr>
            <a:endParaRPr lang="en-US" dirty="0"/>
          </a:p>
        </p:txBody>
      </p:sp>
      <p:pic>
        <p:nvPicPr>
          <p:cNvPr id="4" name="Picture 3"/>
          <p:cNvPicPr>
            <a:picLocks noChangeAspect="1"/>
          </p:cNvPicPr>
          <p:nvPr/>
        </p:nvPicPr>
        <p:blipFill>
          <a:blip r:embed="rId2"/>
          <a:stretch>
            <a:fillRect/>
          </a:stretch>
        </p:blipFill>
        <p:spPr>
          <a:xfrm>
            <a:off x="6018212" y="2190140"/>
            <a:ext cx="5451972" cy="3620110"/>
          </a:xfrm>
          <a:prstGeom prst="rect">
            <a:avLst/>
          </a:prstGeom>
        </p:spPr>
      </p:pic>
    </p:spTree>
    <p:extLst>
      <p:ext uri="{BB962C8B-B14F-4D97-AF65-F5344CB8AC3E}">
        <p14:creationId xmlns:p14="http://schemas.microsoft.com/office/powerpoint/2010/main" val="83613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Isolate Yourself </a:t>
            </a:r>
          </a:p>
        </p:txBody>
      </p:sp>
      <p:sp>
        <p:nvSpPr>
          <p:cNvPr id="3" name="Content Placeholder 2"/>
          <p:cNvSpPr>
            <a:spLocks noGrp="1"/>
          </p:cNvSpPr>
          <p:nvPr>
            <p:ph idx="1"/>
          </p:nvPr>
        </p:nvSpPr>
        <p:spPr/>
        <p:txBody>
          <a:bodyPr>
            <a:normAutofit/>
          </a:bodyPr>
          <a:lstStyle/>
          <a:p>
            <a:r>
              <a:rPr lang="en-US" sz="2400" b="1" dirty="0"/>
              <a:t>Keep away from the employees and work </a:t>
            </a:r>
          </a:p>
        </p:txBody>
      </p:sp>
      <p:pic>
        <p:nvPicPr>
          <p:cNvPr id="4" name="Picture 3"/>
          <p:cNvPicPr>
            <a:picLocks noChangeAspect="1"/>
          </p:cNvPicPr>
          <p:nvPr/>
        </p:nvPicPr>
        <p:blipFill>
          <a:blip r:embed="rId2"/>
          <a:stretch>
            <a:fillRect/>
          </a:stretch>
        </p:blipFill>
        <p:spPr>
          <a:xfrm>
            <a:off x="5865812" y="2514600"/>
            <a:ext cx="4419600" cy="3314700"/>
          </a:xfrm>
          <a:prstGeom prst="rect">
            <a:avLst/>
          </a:prstGeom>
        </p:spPr>
      </p:pic>
    </p:spTree>
    <p:extLst>
      <p:ext uri="{BB962C8B-B14F-4D97-AF65-F5344CB8AC3E}">
        <p14:creationId xmlns:p14="http://schemas.microsoft.com/office/powerpoint/2010/main" val="399435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Isolate Yourself </a:t>
            </a:r>
          </a:p>
        </p:txBody>
      </p:sp>
      <p:sp>
        <p:nvSpPr>
          <p:cNvPr id="3" name="Content Placeholder 2"/>
          <p:cNvSpPr>
            <a:spLocks noGrp="1"/>
          </p:cNvSpPr>
          <p:nvPr>
            <p:ph idx="1"/>
          </p:nvPr>
        </p:nvSpPr>
        <p:spPr/>
        <p:txBody>
          <a:bodyPr>
            <a:normAutofit/>
          </a:bodyPr>
          <a:lstStyle/>
          <a:p>
            <a:r>
              <a:rPr lang="en-US" sz="2400" b="1" dirty="0"/>
              <a:t>Assume that you are the success </a:t>
            </a:r>
          </a:p>
          <a:p>
            <a:pPr marL="45720" indent="0">
              <a:buNone/>
            </a:pPr>
            <a:endParaRPr lang="en-US" sz="2400" b="1" dirty="0"/>
          </a:p>
          <a:p>
            <a:pPr marL="45720" indent="0" algn="ctr">
              <a:buNone/>
            </a:pPr>
            <a:r>
              <a:rPr lang="en-US" sz="2400" b="1" dirty="0">
                <a:solidFill>
                  <a:srgbClr val="FF0000"/>
                </a:solidFill>
              </a:rPr>
              <a:t>What does this mean? </a:t>
            </a:r>
            <a:endParaRPr lang="en-US" b="1" dirty="0">
              <a:solidFill>
                <a:srgbClr val="FF0000"/>
              </a:solidFill>
            </a:endParaRPr>
          </a:p>
        </p:txBody>
      </p:sp>
    </p:spTree>
    <p:extLst>
      <p:ext uri="{BB962C8B-B14F-4D97-AF65-F5344CB8AC3E}">
        <p14:creationId xmlns:p14="http://schemas.microsoft.com/office/powerpoint/2010/main" val="180737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Assume Infallibility</a:t>
            </a:r>
          </a:p>
        </p:txBody>
      </p:sp>
      <p:sp>
        <p:nvSpPr>
          <p:cNvPr id="3" name="Content Placeholder 2"/>
          <p:cNvSpPr>
            <a:spLocks noGrp="1"/>
          </p:cNvSpPr>
          <p:nvPr>
            <p:ph idx="1"/>
          </p:nvPr>
        </p:nvSpPr>
        <p:spPr/>
        <p:txBody>
          <a:bodyPr>
            <a:normAutofit/>
          </a:bodyPr>
          <a:lstStyle/>
          <a:p>
            <a:r>
              <a:rPr lang="en-US" sz="2400" b="1" dirty="0"/>
              <a:t>Ignore problems</a:t>
            </a:r>
          </a:p>
        </p:txBody>
      </p:sp>
      <p:pic>
        <p:nvPicPr>
          <p:cNvPr id="4" name="Picture 3"/>
          <p:cNvPicPr>
            <a:picLocks noChangeAspect="1"/>
          </p:cNvPicPr>
          <p:nvPr/>
        </p:nvPicPr>
        <p:blipFill>
          <a:blip r:embed="rId2"/>
          <a:stretch>
            <a:fillRect/>
          </a:stretch>
        </p:blipFill>
        <p:spPr>
          <a:xfrm>
            <a:off x="4799012" y="2035270"/>
            <a:ext cx="2286000" cy="3778060"/>
          </a:xfrm>
          <a:prstGeom prst="rect">
            <a:avLst/>
          </a:prstGeom>
        </p:spPr>
      </p:pic>
    </p:spTree>
    <p:extLst>
      <p:ext uri="{BB962C8B-B14F-4D97-AF65-F5344CB8AC3E}">
        <p14:creationId xmlns:p14="http://schemas.microsoft.com/office/powerpoint/2010/main" val="336573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Assume Infallibility</a:t>
            </a:r>
          </a:p>
        </p:txBody>
      </p:sp>
      <p:sp>
        <p:nvSpPr>
          <p:cNvPr id="3" name="Content Placeholder 2"/>
          <p:cNvSpPr>
            <a:spLocks noGrp="1"/>
          </p:cNvSpPr>
          <p:nvPr>
            <p:ph idx="1"/>
          </p:nvPr>
        </p:nvSpPr>
        <p:spPr/>
        <p:txBody>
          <a:bodyPr>
            <a:normAutofit/>
          </a:bodyPr>
          <a:lstStyle/>
          <a:p>
            <a:r>
              <a:rPr lang="en-US" sz="2400" b="1" dirty="0"/>
              <a:t>Cover up mistakes</a:t>
            </a:r>
          </a:p>
        </p:txBody>
      </p:sp>
      <p:pic>
        <p:nvPicPr>
          <p:cNvPr id="4" name="Picture 3"/>
          <p:cNvPicPr>
            <a:picLocks noChangeAspect="1"/>
          </p:cNvPicPr>
          <p:nvPr/>
        </p:nvPicPr>
        <p:blipFill>
          <a:blip r:embed="rId2"/>
          <a:stretch>
            <a:fillRect/>
          </a:stretch>
        </p:blipFill>
        <p:spPr>
          <a:xfrm>
            <a:off x="4665663" y="1905000"/>
            <a:ext cx="5086350" cy="4510789"/>
          </a:xfrm>
          <a:prstGeom prst="rect">
            <a:avLst/>
          </a:prstGeom>
        </p:spPr>
      </p:pic>
    </p:spTree>
    <p:extLst>
      <p:ext uri="{BB962C8B-B14F-4D97-AF65-F5344CB8AC3E}">
        <p14:creationId xmlns:p14="http://schemas.microsoft.com/office/powerpoint/2010/main" val="152483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Assume Infallibility</a:t>
            </a:r>
          </a:p>
        </p:txBody>
      </p:sp>
      <p:sp>
        <p:nvSpPr>
          <p:cNvPr id="3" name="Content Placeholder 2"/>
          <p:cNvSpPr>
            <a:spLocks noGrp="1"/>
          </p:cNvSpPr>
          <p:nvPr>
            <p:ph idx="1"/>
          </p:nvPr>
        </p:nvSpPr>
        <p:spPr/>
        <p:txBody>
          <a:bodyPr>
            <a:normAutofit/>
          </a:bodyPr>
          <a:lstStyle/>
          <a:p>
            <a:r>
              <a:rPr lang="en-US" sz="2400" b="1" dirty="0"/>
              <a:t>Never ever do post-mortems</a:t>
            </a:r>
          </a:p>
        </p:txBody>
      </p:sp>
      <p:sp>
        <p:nvSpPr>
          <p:cNvPr id="4" name="TextBox 3"/>
          <p:cNvSpPr txBox="1"/>
          <p:nvPr/>
        </p:nvSpPr>
        <p:spPr>
          <a:xfrm>
            <a:off x="1293812" y="2391489"/>
            <a:ext cx="8001000" cy="830997"/>
          </a:xfrm>
          <a:prstGeom prst="rect">
            <a:avLst/>
          </a:prstGeom>
          <a:noFill/>
        </p:spPr>
        <p:txBody>
          <a:bodyPr wrap="square" rtlCol="0">
            <a:spAutoFit/>
          </a:bodyPr>
          <a:lstStyle/>
          <a:p>
            <a:pPr algn="ctr"/>
            <a:r>
              <a:rPr lang="en-US" sz="2400" b="1" dirty="0">
                <a:solidFill>
                  <a:srgbClr val="FF0000"/>
                </a:solidFill>
              </a:rPr>
              <a:t>What is a business post-mortem?  Why is it important?  How do you do them in your organization? </a:t>
            </a:r>
          </a:p>
        </p:txBody>
      </p:sp>
      <p:pic>
        <p:nvPicPr>
          <p:cNvPr id="5" name="Picture 4"/>
          <p:cNvPicPr>
            <a:picLocks noChangeAspect="1"/>
          </p:cNvPicPr>
          <p:nvPr/>
        </p:nvPicPr>
        <p:blipFill>
          <a:blip r:embed="rId2"/>
          <a:stretch>
            <a:fillRect/>
          </a:stretch>
        </p:blipFill>
        <p:spPr>
          <a:xfrm>
            <a:off x="3178917" y="3451086"/>
            <a:ext cx="4459390" cy="3348037"/>
          </a:xfrm>
          <a:prstGeom prst="rect">
            <a:avLst/>
          </a:prstGeom>
        </p:spPr>
      </p:pic>
    </p:spTree>
    <p:extLst>
      <p:ext uri="{BB962C8B-B14F-4D97-AF65-F5344CB8AC3E}">
        <p14:creationId xmlns:p14="http://schemas.microsoft.com/office/powerpoint/2010/main" val="388398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Play the Game Close to the Foul Line</a:t>
            </a:r>
          </a:p>
        </p:txBody>
      </p:sp>
      <p:sp>
        <p:nvSpPr>
          <p:cNvPr id="3" name="Content Placeholder 2"/>
          <p:cNvSpPr>
            <a:spLocks noGrp="1"/>
          </p:cNvSpPr>
          <p:nvPr>
            <p:ph idx="1"/>
          </p:nvPr>
        </p:nvSpPr>
        <p:spPr>
          <a:xfrm>
            <a:off x="1065211" y="1752600"/>
            <a:ext cx="8686801" cy="2133600"/>
          </a:xfrm>
        </p:spPr>
        <p:txBody>
          <a:bodyPr>
            <a:normAutofit/>
          </a:bodyPr>
          <a:lstStyle/>
          <a:p>
            <a:r>
              <a:rPr lang="en-US" sz="2400" b="1" dirty="0"/>
              <a:t>Business Ethics</a:t>
            </a:r>
          </a:p>
          <a:p>
            <a:pPr marL="45720" indent="0">
              <a:buNone/>
            </a:pPr>
            <a:r>
              <a:rPr lang="en-US" b="1" dirty="0"/>
              <a:t>Lets talk about Enron.   </a:t>
            </a:r>
          </a:p>
          <a:p>
            <a:pPr marL="45720" indent="0">
              <a:buNone/>
            </a:pPr>
            <a:r>
              <a:rPr lang="en-US" sz="2400" b="1" dirty="0">
                <a:solidFill>
                  <a:srgbClr val="FF0000"/>
                </a:solidFill>
              </a:rPr>
              <a:t>How many of your have read the book the “Smartest Guys in the Room?”</a:t>
            </a:r>
          </a:p>
        </p:txBody>
      </p:sp>
      <p:pic>
        <p:nvPicPr>
          <p:cNvPr id="4" name="Picture 3"/>
          <p:cNvPicPr>
            <a:picLocks noChangeAspect="1"/>
          </p:cNvPicPr>
          <p:nvPr/>
        </p:nvPicPr>
        <p:blipFill>
          <a:blip r:embed="rId2"/>
          <a:stretch>
            <a:fillRect/>
          </a:stretch>
        </p:blipFill>
        <p:spPr>
          <a:xfrm>
            <a:off x="4265612" y="3429000"/>
            <a:ext cx="2114550" cy="3298698"/>
          </a:xfrm>
          <a:prstGeom prst="rect">
            <a:avLst/>
          </a:prstGeom>
        </p:spPr>
      </p:pic>
    </p:spTree>
    <p:extLst>
      <p:ext uri="{BB962C8B-B14F-4D97-AF65-F5344CB8AC3E}">
        <p14:creationId xmlns:p14="http://schemas.microsoft.com/office/powerpoint/2010/main" val="31664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278" y="123885"/>
            <a:ext cx="8686801" cy="1066800"/>
          </a:xfrm>
        </p:spPr>
        <p:txBody>
          <a:bodyPr/>
          <a:lstStyle/>
          <a:p>
            <a:r>
              <a:rPr lang="en-US" dirty="0"/>
              <a:t>5.  Play the Game Close to the Foul Line</a:t>
            </a:r>
          </a:p>
        </p:txBody>
      </p:sp>
      <p:sp>
        <p:nvSpPr>
          <p:cNvPr id="3" name="Content Placeholder 2"/>
          <p:cNvSpPr>
            <a:spLocks noGrp="1"/>
          </p:cNvSpPr>
          <p:nvPr>
            <p:ph idx="1"/>
          </p:nvPr>
        </p:nvSpPr>
        <p:spPr>
          <a:xfrm>
            <a:off x="1086277" y="1296271"/>
            <a:ext cx="8686801" cy="4191000"/>
          </a:xfrm>
        </p:spPr>
        <p:txBody>
          <a:bodyPr>
            <a:normAutofit/>
          </a:bodyPr>
          <a:lstStyle/>
          <a:p>
            <a:r>
              <a:rPr lang="en-US" sz="2400" b="1" dirty="0"/>
              <a:t>Business Fairness</a:t>
            </a:r>
          </a:p>
        </p:txBody>
      </p:sp>
      <p:sp>
        <p:nvSpPr>
          <p:cNvPr id="4" name="TextBox 3"/>
          <p:cNvSpPr txBox="1"/>
          <p:nvPr/>
        </p:nvSpPr>
        <p:spPr>
          <a:xfrm>
            <a:off x="2360612" y="1879004"/>
            <a:ext cx="8763000" cy="369332"/>
          </a:xfrm>
          <a:prstGeom prst="rect">
            <a:avLst/>
          </a:prstGeom>
          <a:noFill/>
        </p:spPr>
        <p:txBody>
          <a:bodyPr wrap="square" rtlCol="0">
            <a:spAutoFit/>
          </a:bodyPr>
          <a:lstStyle/>
          <a:p>
            <a:r>
              <a:rPr lang="en-US" dirty="0"/>
              <a:t>What does it take to make it right? </a:t>
            </a:r>
          </a:p>
        </p:txBody>
      </p:sp>
      <p:sp>
        <p:nvSpPr>
          <p:cNvPr id="5" name="TextBox 4"/>
          <p:cNvSpPr txBox="1"/>
          <p:nvPr/>
        </p:nvSpPr>
        <p:spPr>
          <a:xfrm>
            <a:off x="2330192" y="2438400"/>
            <a:ext cx="7924800" cy="4801314"/>
          </a:xfrm>
          <a:prstGeom prst="rect">
            <a:avLst/>
          </a:prstGeom>
          <a:noFill/>
        </p:spPr>
        <p:txBody>
          <a:bodyPr wrap="square" rtlCol="0">
            <a:spAutoFit/>
          </a:bodyPr>
          <a:lstStyle/>
          <a:p>
            <a:r>
              <a:rPr lang="en-US" b="1" dirty="0">
                <a:solidFill>
                  <a:srgbClr val="FF0000"/>
                </a:solidFill>
              </a:rPr>
              <a:t>Famous BAD Customer Service </a:t>
            </a:r>
          </a:p>
          <a:p>
            <a:endParaRPr lang="en-US" dirty="0"/>
          </a:p>
          <a:p>
            <a:r>
              <a:rPr lang="en-US" u="sng" dirty="0"/>
              <a:t>And Here Are the 10 Worst…</a:t>
            </a:r>
          </a:p>
          <a:p>
            <a:endParaRPr lang="en-US" dirty="0"/>
          </a:p>
          <a:p>
            <a:r>
              <a:rPr lang="en-US" dirty="0"/>
              <a:t>1. </a:t>
            </a:r>
            <a:r>
              <a:rPr lang="en-US" b="1" dirty="0"/>
              <a:t>AOL - Playing Dirty, Tricking Customers?</a:t>
            </a:r>
            <a:endParaRPr lang="en-US" dirty="0"/>
          </a:p>
          <a:p>
            <a:r>
              <a:rPr lang="en-US" dirty="0"/>
              <a:t>2.</a:t>
            </a:r>
            <a:r>
              <a:rPr lang="en-US" b="1" dirty="0"/>
              <a:t> BEST BUY - Worst customer service?</a:t>
            </a:r>
            <a:endParaRPr lang="en-US" dirty="0"/>
          </a:p>
          <a:p>
            <a:r>
              <a:rPr lang="en-US" dirty="0"/>
              <a:t>3.</a:t>
            </a:r>
            <a:r>
              <a:rPr lang="en-US" b="1" dirty="0"/>
              <a:t> LASTMINUTE.COM - Customer who?</a:t>
            </a:r>
            <a:endParaRPr lang="en-US" dirty="0"/>
          </a:p>
          <a:p>
            <a:r>
              <a:rPr lang="en-US" dirty="0"/>
              <a:t>4. </a:t>
            </a:r>
            <a:r>
              <a:rPr lang="en-US" b="1" dirty="0"/>
              <a:t>HOME DEPOT - Who cares about your home? Not us!</a:t>
            </a:r>
            <a:endParaRPr lang="en-US" dirty="0"/>
          </a:p>
          <a:p>
            <a:r>
              <a:rPr lang="en-US" dirty="0"/>
              <a:t>5. </a:t>
            </a:r>
            <a:r>
              <a:rPr lang="en-US" b="1" dirty="0"/>
              <a:t>AT&amp;T - The Next Dinosaur?</a:t>
            </a:r>
            <a:endParaRPr lang="en-US" dirty="0"/>
          </a:p>
          <a:p>
            <a:r>
              <a:rPr lang="en-US" dirty="0"/>
              <a:t>6.</a:t>
            </a:r>
            <a:r>
              <a:rPr lang="en-US" b="1" dirty="0"/>
              <a:t> SBC - $200 to cancel the service!!!</a:t>
            </a:r>
            <a:endParaRPr lang="en-US" dirty="0"/>
          </a:p>
          <a:p>
            <a:r>
              <a:rPr lang="en-US" dirty="0"/>
              <a:t>7. </a:t>
            </a:r>
            <a:r>
              <a:rPr lang="en-US" b="1" dirty="0"/>
              <a:t>DAY'S INN- We're racists AND We break promises</a:t>
            </a:r>
            <a:endParaRPr lang="en-US" dirty="0"/>
          </a:p>
          <a:p>
            <a:r>
              <a:rPr lang="en-US" dirty="0"/>
              <a:t>8.</a:t>
            </a:r>
            <a:r>
              <a:rPr lang="en-US" b="1" dirty="0"/>
              <a:t> ALBERTSON'S - No value for customer privacy</a:t>
            </a:r>
            <a:endParaRPr lang="en-US" dirty="0"/>
          </a:p>
          <a:p>
            <a:r>
              <a:rPr lang="en-US" b="1" dirty="0"/>
              <a:t>9. MCIMETRO ACCESS (Formerly known as MCI Communications)</a:t>
            </a:r>
            <a:r>
              <a:rPr lang="en-US" dirty="0"/>
              <a:t> -</a:t>
            </a:r>
          </a:p>
          <a:p>
            <a:r>
              <a:rPr lang="en-US" dirty="0"/>
              <a:t>10. </a:t>
            </a:r>
            <a:r>
              <a:rPr lang="en-US" b="1" dirty="0"/>
              <a:t>CIRCUIT CITY - We have your money - now get lost!</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077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Play the Game Close to the Foul Line</a:t>
            </a:r>
          </a:p>
        </p:txBody>
      </p:sp>
      <p:sp>
        <p:nvSpPr>
          <p:cNvPr id="3" name="Content Placeholder 2"/>
          <p:cNvSpPr>
            <a:spLocks noGrp="1"/>
          </p:cNvSpPr>
          <p:nvPr>
            <p:ph idx="1"/>
          </p:nvPr>
        </p:nvSpPr>
        <p:spPr/>
        <p:txBody>
          <a:bodyPr>
            <a:normAutofit/>
          </a:bodyPr>
          <a:lstStyle/>
          <a:p>
            <a:r>
              <a:rPr lang="en-US" sz="2400" b="1" dirty="0"/>
              <a:t>Business Transparency</a:t>
            </a:r>
          </a:p>
        </p:txBody>
      </p:sp>
      <p:sp>
        <p:nvSpPr>
          <p:cNvPr id="4" name="TextBox 3"/>
          <p:cNvSpPr txBox="1"/>
          <p:nvPr/>
        </p:nvSpPr>
        <p:spPr>
          <a:xfrm>
            <a:off x="1293812" y="2438400"/>
            <a:ext cx="7772400" cy="2031325"/>
          </a:xfrm>
          <a:prstGeom prst="rect">
            <a:avLst/>
          </a:prstGeom>
          <a:noFill/>
        </p:spPr>
        <p:txBody>
          <a:bodyPr wrap="square" rtlCol="0">
            <a:spAutoFit/>
          </a:bodyPr>
          <a:lstStyle/>
          <a:p>
            <a:r>
              <a:rPr lang="en-US" b="1">
                <a:solidFill>
                  <a:srgbClr val="252525"/>
                </a:solidFill>
                <a:latin typeface="Arial" panose="020B0604020202020204" pitchFamily="34" charset="0"/>
              </a:rPr>
              <a:t>Corporate transparency</a:t>
            </a:r>
            <a:r>
              <a:rPr lang="en-US">
                <a:solidFill>
                  <a:srgbClr val="252525"/>
                </a:solidFill>
                <a:latin typeface="Arial" panose="020B0604020202020204" pitchFamily="34" charset="0"/>
              </a:rPr>
              <a:t> describes the extent to which a corporation's actions are observable by outsiders. This is a consequence of regulation, local norms, and the set of information, privacy, and business policies concerning corporate decisionmaking and operations openness to employees, </a:t>
            </a:r>
            <a:r>
              <a:rPr lang="en-US">
                <a:solidFill>
                  <a:srgbClr val="0B0080"/>
                </a:solidFill>
                <a:latin typeface="Arial" panose="020B0604020202020204" pitchFamily="34" charset="0"/>
                <a:hlinkClick r:id="rId2" tooltip="Stakeholder (corporate)"/>
              </a:rPr>
              <a:t>stakeholders</a:t>
            </a:r>
            <a:r>
              <a:rPr lang="en-US">
                <a:solidFill>
                  <a:srgbClr val="252525"/>
                </a:solidFill>
                <a:latin typeface="Arial" panose="020B0604020202020204" pitchFamily="34" charset="0"/>
              </a:rPr>
              <a:t>, shareholders and the general public. From the perspective of outsiders, transparency can be defined simply as the perceived quality of intentionally shared information from the corporation.</a:t>
            </a:r>
            <a:endParaRPr lang="en-US" dirty="0"/>
          </a:p>
        </p:txBody>
      </p:sp>
    </p:spTree>
    <p:extLst>
      <p:ext uri="{BB962C8B-B14F-4D97-AF65-F5344CB8AC3E}">
        <p14:creationId xmlns:p14="http://schemas.microsoft.com/office/powerpoint/2010/main" val="210569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Play the Game Close to the Foul Line</a:t>
            </a:r>
          </a:p>
        </p:txBody>
      </p:sp>
      <p:sp>
        <p:nvSpPr>
          <p:cNvPr id="3" name="Content Placeholder 2"/>
          <p:cNvSpPr>
            <a:spLocks noGrp="1"/>
          </p:cNvSpPr>
          <p:nvPr>
            <p:ph idx="1"/>
          </p:nvPr>
        </p:nvSpPr>
        <p:spPr>
          <a:xfrm>
            <a:off x="1065212" y="1828800"/>
            <a:ext cx="8686801" cy="533400"/>
          </a:xfrm>
        </p:spPr>
        <p:txBody>
          <a:bodyPr>
            <a:normAutofit/>
          </a:bodyPr>
          <a:lstStyle/>
          <a:p>
            <a:r>
              <a:rPr lang="en-US" sz="2400" b="1" dirty="0"/>
              <a:t>Business Transparency – 3 Dimensions </a:t>
            </a:r>
          </a:p>
        </p:txBody>
      </p:sp>
      <p:sp>
        <p:nvSpPr>
          <p:cNvPr id="5" name="TextBox 4"/>
          <p:cNvSpPr txBox="1"/>
          <p:nvPr/>
        </p:nvSpPr>
        <p:spPr>
          <a:xfrm>
            <a:off x="1522412" y="2362200"/>
            <a:ext cx="3581400" cy="1538883"/>
          </a:xfrm>
          <a:prstGeom prst="rect">
            <a:avLst/>
          </a:prstGeom>
          <a:noFill/>
        </p:spPr>
        <p:txBody>
          <a:bodyPr wrap="square" rtlCol="0">
            <a:spAutoFit/>
          </a:bodyPr>
          <a:lstStyle/>
          <a:p>
            <a:pPr marL="342900" indent="-342900">
              <a:buFont typeface="Arial" panose="020B0604020202020204" pitchFamily="34" charset="0"/>
              <a:buChar char="•"/>
            </a:pPr>
            <a:r>
              <a:rPr lang="en-US" sz="2000" dirty="0"/>
              <a:t>Information Disclosure</a:t>
            </a:r>
          </a:p>
          <a:p>
            <a:r>
              <a:rPr lang="en-US" dirty="0"/>
              <a:t> </a:t>
            </a:r>
          </a:p>
          <a:p>
            <a:pPr marL="342900" indent="-342900">
              <a:buFont typeface="Arial" panose="020B0604020202020204" pitchFamily="34" charset="0"/>
              <a:buChar char="•"/>
            </a:pPr>
            <a:r>
              <a:rPr lang="en-US" sz="2000" dirty="0"/>
              <a:t>Clarity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Accuracy</a:t>
            </a:r>
          </a:p>
        </p:txBody>
      </p:sp>
      <p:sp>
        <p:nvSpPr>
          <p:cNvPr id="6" name="TextBox 5"/>
          <p:cNvSpPr txBox="1"/>
          <p:nvPr/>
        </p:nvSpPr>
        <p:spPr>
          <a:xfrm>
            <a:off x="1674812" y="5715000"/>
            <a:ext cx="7467600" cy="461665"/>
          </a:xfrm>
          <a:prstGeom prst="rect">
            <a:avLst/>
          </a:prstGeom>
          <a:noFill/>
        </p:spPr>
        <p:txBody>
          <a:bodyPr wrap="square" rtlCol="0">
            <a:spAutoFit/>
          </a:bodyPr>
          <a:lstStyle/>
          <a:p>
            <a:pPr algn="ctr"/>
            <a:r>
              <a:rPr lang="en-US" sz="2400" b="1" dirty="0">
                <a:solidFill>
                  <a:srgbClr val="FF0000"/>
                </a:solidFill>
              </a:rPr>
              <a:t>Can anyone give me some examples?  </a:t>
            </a:r>
          </a:p>
        </p:txBody>
      </p:sp>
      <p:pic>
        <p:nvPicPr>
          <p:cNvPr id="7" name="Picture 6"/>
          <p:cNvPicPr>
            <a:picLocks noChangeAspect="1"/>
          </p:cNvPicPr>
          <p:nvPr/>
        </p:nvPicPr>
        <p:blipFill>
          <a:blip r:embed="rId2"/>
          <a:stretch>
            <a:fillRect/>
          </a:stretch>
        </p:blipFill>
        <p:spPr>
          <a:xfrm>
            <a:off x="5110462" y="2531273"/>
            <a:ext cx="4486275" cy="2739619"/>
          </a:xfrm>
          <a:prstGeom prst="rect">
            <a:avLst/>
          </a:prstGeom>
        </p:spPr>
      </p:pic>
    </p:spTree>
    <p:extLst>
      <p:ext uri="{BB962C8B-B14F-4D97-AF65-F5344CB8AC3E}">
        <p14:creationId xmlns:p14="http://schemas.microsoft.com/office/powerpoint/2010/main" val="2930334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Don’t Take Time to Think  </a:t>
            </a:r>
          </a:p>
        </p:txBody>
      </p:sp>
      <p:sp>
        <p:nvSpPr>
          <p:cNvPr id="3" name="Content Placeholder 2"/>
          <p:cNvSpPr>
            <a:spLocks noGrp="1"/>
          </p:cNvSpPr>
          <p:nvPr>
            <p:ph idx="1"/>
          </p:nvPr>
        </p:nvSpPr>
        <p:spPr/>
        <p:txBody>
          <a:bodyPr>
            <a:normAutofit/>
          </a:bodyPr>
          <a:lstStyle/>
          <a:p>
            <a:r>
              <a:rPr lang="en-US" sz="2400" b="1" dirty="0"/>
              <a:t>Stay busy fighting fires</a:t>
            </a:r>
          </a:p>
          <a:p>
            <a:pPr marL="365760" lvl="1" indent="0">
              <a:buNone/>
            </a:pPr>
            <a:r>
              <a:rPr lang="en-US" sz="2000" b="1" dirty="0"/>
              <a:t>“Always time to do it over, but never time to do it right. </a:t>
            </a:r>
          </a:p>
          <a:p>
            <a:pPr marL="365760" lvl="1" indent="0">
              <a:buNone/>
            </a:pPr>
            <a:r>
              <a:rPr lang="en-US" sz="2000" b="1" dirty="0"/>
              <a:t>“I’m really really busy.”</a:t>
            </a:r>
          </a:p>
          <a:p>
            <a:pPr marL="365760" lvl="1" indent="0">
              <a:buNone/>
            </a:pPr>
            <a:r>
              <a:rPr lang="en-US" sz="2000" b="1" dirty="0"/>
              <a:t>“Gotta run, got things to do.”</a:t>
            </a:r>
          </a:p>
        </p:txBody>
      </p:sp>
      <p:pic>
        <p:nvPicPr>
          <p:cNvPr id="4" name="Picture 3"/>
          <p:cNvPicPr>
            <a:picLocks noChangeAspect="1"/>
          </p:cNvPicPr>
          <p:nvPr/>
        </p:nvPicPr>
        <p:blipFill>
          <a:blip r:embed="rId2"/>
          <a:stretch>
            <a:fillRect/>
          </a:stretch>
        </p:blipFill>
        <p:spPr>
          <a:xfrm>
            <a:off x="5942012" y="2722517"/>
            <a:ext cx="4724400" cy="3543300"/>
          </a:xfrm>
          <a:prstGeom prst="rect">
            <a:avLst/>
          </a:prstGeom>
        </p:spPr>
      </p:pic>
    </p:spTree>
    <p:extLst>
      <p:ext uri="{BB962C8B-B14F-4D97-AF65-F5344CB8AC3E}">
        <p14:creationId xmlns:p14="http://schemas.microsoft.com/office/powerpoint/2010/main" val="69946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Don’t Take Time to Think  </a:t>
            </a:r>
          </a:p>
        </p:txBody>
      </p:sp>
      <p:sp>
        <p:nvSpPr>
          <p:cNvPr id="3" name="Content Placeholder 2"/>
          <p:cNvSpPr>
            <a:spLocks noGrp="1"/>
          </p:cNvSpPr>
          <p:nvPr>
            <p:ph idx="1"/>
          </p:nvPr>
        </p:nvSpPr>
        <p:spPr/>
        <p:txBody>
          <a:bodyPr>
            <a:normAutofit/>
          </a:bodyPr>
          <a:lstStyle/>
          <a:p>
            <a:r>
              <a:rPr lang="en-US" sz="2400" b="1" dirty="0"/>
              <a:t>Worry about today and not tomorrow!</a:t>
            </a:r>
          </a:p>
        </p:txBody>
      </p:sp>
      <p:sp>
        <p:nvSpPr>
          <p:cNvPr id="4" name="TextBox 3"/>
          <p:cNvSpPr txBox="1"/>
          <p:nvPr/>
        </p:nvSpPr>
        <p:spPr>
          <a:xfrm>
            <a:off x="455612" y="2585472"/>
            <a:ext cx="10744200" cy="3108543"/>
          </a:xfrm>
          <a:prstGeom prst="rect">
            <a:avLst/>
          </a:prstGeom>
          <a:noFill/>
        </p:spPr>
        <p:txBody>
          <a:bodyPr wrap="square" rtlCol="0">
            <a:spAutoFit/>
          </a:bodyPr>
          <a:lstStyle/>
          <a:p>
            <a:r>
              <a:rPr lang="en-US" dirty="0">
                <a:solidFill>
                  <a:srgbClr val="181818"/>
                </a:solidFill>
                <a:latin typeface="Merriweather"/>
              </a:rPr>
              <a:t>“</a:t>
            </a:r>
            <a:r>
              <a:rPr lang="en-US" sz="2800" dirty="0">
                <a:solidFill>
                  <a:srgbClr val="181818"/>
                </a:solidFill>
                <a:latin typeface="Merriweather"/>
              </a:rPr>
              <a:t>Failure of management to plan for the future and to foresee problems has brought about waste of manpower, of materials, and of machine-time, all of which raise the manufacturer’s cost and price that the purchaser must pay. The consumer is not always willing to subsidize this waste. The inevitable result is loss of market. Loss of market begets unemployment.”  </a:t>
            </a:r>
            <a:r>
              <a:rPr lang="en-US" dirty="0">
                <a:solidFill>
                  <a:srgbClr val="181818"/>
                </a:solidFill>
                <a:latin typeface="Merriweather"/>
              </a:rPr>
              <a:t>--- </a:t>
            </a:r>
            <a:r>
              <a:rPr lang="en-US" sz="2800" b="1" dirty="0">
                <a:solidFill>
                  <a:srgbClr val="333333"/>
                </a:solidFill>
                <a:latin typeface="Merriweather"/>
                <a:hlinkClick r:id="rId2"/>
              </a:rPr>
              <a:t>W. Edwards Deming</a:t>
            </a:r>
            <a:endParaRPr lang="en-US" dirty="0">
              <a:latin typeface="Merriweather"/>
            </a:endParaRPr>
          </a:p>
        </p:txBody>
      </p:sp>
    </p:spTree>
    <p:extLst>
      <p:ext uri="{BB962C8B-B14F-4D97-AF65-F5344CB8AC3E}">
        <p14:creationId xmlns:p14="http://schemas.microsoft.com/office/powerpoint/2010/main" val="427076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Don’t Take Time to Think  </a:t>
            </a:r>
          </a:p>
        </p:txBody>
      </p:sp>
      <p:sp>
        <p:nvSpPr>
          <p:cNvPr id="3" name="Content Placeholder 2"/>
          <p:cNvSpPr>
            <a:spLocks noGrp="1"/>
          </p:cNvSpPr>
          <p:nvPr>
            <p:ph idx="1"/>
          </p:nvPr>
        </p:nvSpPr>
        <p:spPr/>
        <p:txBody>
          <a:bodyPr>
            <a:normAutofit/>
          </a:bodyPr>
          <a:lstStyle/>
          <a:p>
            <a:r>
              <a:rPr lang="en-US" sz="2400" b="1" dirty="0"/>
              <a:t>Ignore cause and effect</a:t>
            </a:r>
          </a:p>
        </p:txBody>
      </p:sp>
      <p:sp>
        <p:nvSpPr>
          <p:cNvPr id="4" name="TextBox 3"/>
          <p:cNvSpPr txBox="1"/>
          <p:nvPr/>
        </p:nvSpPr>
        <p:spPr>
          <a:xfrm>
            <a:off x="1484312" y="2576316"/>
            <a:ext cx="7848600" cy="1384995"/>
          </a:xfrm>
          <a:prstGeom prst="rect">
            <a:avLst/>
          </a:prstGeom>
          <a:noFill/>
        </p:spPr>
        <p:txBody>
          <a:bodyPr wrap="square" rtlCol="0">
            <a:spAutoFit/>
          </a:bodyPr>
          <a:lstStyle/>
          <a:p>
            <a:r>
              <a:rPr lang="en-US" sz="2800" dirty="0">
                <a:solidFill>
                  <a:srgbClr val="181818"/>
                </a:solidFill>
                <a:latin typeface="Merriweather"/>
              </a:rPr>
              <a:t>“If you can't describe what you are doing as a process, you don't know what you're doing.”  ― </a:t>
            </a:r>
            <a:r>
              <a:rPr lang="en-US" sz="2800" b="1" dirty="0">
                <a:solidFill>
                  <a:srgbClr val="333333"/>
                </a:solidFill>
                <a:latin typeface="Merriweather"/>
                <a:hlinkClick r:id="rId2"/>
              </a:rPr>
              <a:t>W. Edwards Deming</a:t>
            </a:r>
            <a:endParaRPr lang="en-US" sz="2800" dirty="0">
              <a:latin typeface="Merriweather"/>
            </a:endParaRPr>
          </a:p>
        </p:txBody>
      </p:sp>
    </p:spTree>
    <p:extLst>
      <p:ext uri="{BB962C8B-B14F-4D97-AF65-F5344CB8AC3E}">
        <p14:creationId xmlns:p14="http://schemas.microsoft.com/office/powerpoint/2010/main" val="2598910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035" y="579187"/>
            <a:ext cx="8686801" cy="1066800"/>
          </a:xfrm>
        </p:spPr>
        <p:txBody>
          <a:bodyPr/>
          <a:lstStyle/>
          <a:p>
            <a:r>
              <a:rPr lang="en-US" dirty="0"/>
              <a:t>7.  Put All Your Faith in Experts</a:t>
            </a:r>
          </a:p>
        </p:txBody>
      </p:sp>
      <p:sp>
        <p:nvSpPr>
          <p:cNvPr id="3" name="Content Placeholder 2"/>
          <p:cNvSpPr>
            <a:spLocks noGrp="1"/>
          </p:cNvSpPr>
          <p:nvPr>
            <p:ph idx="1"/>
          </p:nvPr>
        </p:nvSpPr>
        <p:spPr>
          <a:xfrm>
            <a:off x="1065211" y="1600200"/>
            <a:ext cx="8686801" cy="990600"/>
          </a:xfrm>
        </p:spPr>
        <p:txBody>
          <a:bodyPr>
            <a:normAutofit fontScale="25000" lnSpcReduction="20000"/>
          </a:bodyPr>
          <a:lstStyle/>
          <a:p>
            <a:endParaRPr lang="en-US" sz="7400" b="1" dirty="0"/>
          </a:p>
          <a:p>
            <a:r>
              <a:rPr lang="en-US" sz="9600" b="1" dirty="0"/>
              <a:t>Story of the financial experts and the 2007 financial collapse. </a:t>
            </a:r>
          </a:p>
          <a:p>
            <a:endParaRPr lang="en-US" b="1" dirty="0"/>
          </a:p>
          <a:p>
            <a:pPr marL="45720" indent="0">
              <a:buNone/>
            </a:pPr>
            <a:endParaRPr lang="en-US" b="1" dirty="0"/>
          </a:p>
          <a:p>
            <a:pPr marL="45720" indent="0">
              <a:buNone/>
            </a:pPr>
            <a:r>
              <a:rPr lang="en-US" b="1" dirty="0"/>
              <a:t> </a:t>
            </a:r>
          </a:p>
        </p:txBody>
      </p:sp>
      <p:sp>
        <p:nvSpPr>
          <p:cNvPr id="4" name="TextBox 3"/>
          <p:cNvSpPr txBox="1"/>
          <p:nvPr/>
        </p:nvSpPr>
        <p:spPr>
          <a:xfrm>
            <a:off x="1044289" y="3429000"/>
            <a:ext cx="8915400" cy="2308324"/>
          </a:xfrm>
          <a:prstGeom prst="rect">
            <a:avLst/>
          </a:prstGeom>
          <a:noFill/>
        </p:spPr>
        <p:txBody>
          <a:bodyPr wrap="square" rtlCol="0">
            <a:spAutoFit/>
          </a:bodyPr>
          <a:lstStyle/>
          <a:p>
            <a:r>
              <a:rPr lang="en-US" sz="2400" b="1" dirty="0">
                <a:solidFill>
                  <a:srgbClr val="000000"/>
                </a:solidFill>
                <a:latin typeface="Arial" panose="020B0604020202020204" pitchFamily="34" charset="0"/>
              </a:rPr>
              <a:t>The results from the first set of questions eliminated most of the world's economists, including Nobel Prize winners, celebrated economists, financial wizards, economic policy makers, and investment advisors. This does not take away from their intelligence, it simply shows they were wrong and that their decision models and policies must be corrected. </a:t>
            </a:r>
            <a:endParaRPr lang="en-US" sz="2400" b="1" dirty="0"/>
          </a:p>
        </p:txBody>
      </p:sp>
      <p:sp>
        <p:nvSpPr>
          <p:cNvPr id="5" name="TextBox 4"/>
          <p:cNvSpPr txBox="1"/>
          <p:nvPr/>
        </p:nvSpPr>
        <p:spPr>
          <a:xfrm>
            <a:off x="1370012" y="2694800"/>
            <a:ext cx="7315200" cy="461665"/>
          </a:xfrm>
          <a:prstGeom prst="rect">
            <a:avLst/>
          </a:prstGeom>
          <a:noFill/>
        </p:spPr>
        <p:txBody>
          <a:bodyPr wrap="square" rtlCol="0">
            <a:spAutoFit/>
          </a:bodyPr>
          <a:lstStyle/>
          <a:p>
            <a:pPr algn="ctr"/>
            <a:r>
              <a:rPr lang="en-US" sz="2400" b="1" dirty="0">
                <a:solidFill>
                  <a:srgbClr val="000000"/>
                </a:solidFill>
                <a:latin typeface="Arial" panose="020B0604020202020204" pitchFamily="34" charset="0"/>
                <a:hlinkClick r:id="rId2"/>
              </a:rPr>
              <a:t>Who Predicted the Financial Crisis?</a:t>
            </a:r>
            <a:endParaRPr lang="en-US" sz="2400" b="1" dirty="0">
              <a:solidFill>
                <a:srgbClr val="000000"/>
              </a:solidFill>
              <a:latin typeface="Arial" panose="020B0604020202020204" pitchFamily="34" charset="0"/>
            </a:endParaRPr>
          </a:p>
        </p:txBody>
      </p:sp>
    </p:spTree>
    <p:extLst>
      <p:ext uri="{BB962C8B-B14F-4D97-AF65-F5344CB8AC3E}">
        <p14:creationId xmlns:p14="http://schemas.microsoft.com/office/powerpoint/2010/main" val="331269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878" y="152400"/>
            <a:ext cx="8686801" cy="1066800"/>
          </a:xfrm>
        </p:spPr>
        <p:txBody>
          <a:bodyPr/>
          <a:lstStyle/>
          <a:p>
            <a:r>
              <a:rPr lang="en-US" dirty="0"/>
              <a:t>8.  Love Your Bureaucracy </a:t>
            </a:r>
          </a:p>
        </p:txBody>
      </p:sp>
      <p:sp>
        <p:nvSpPr>
          <p:cNvPr id="3" name="Content Placeholder 2"/>
          <p:cNvSpPr>
            <a:spLocks noGrp="1"/>
          </p:cNvSpPr>
          <p:nvPr>
            <p:ph idx="1"/>
          </p:nvPr>
        </p:nvSpPr>
        <p:spPr>
          <a:xfrm>
            <a:off x="1446212" y="1371600"/>
            <a:ext cx="8686801" cy="838200"/>
          </a:xfrm>
        </p:spPr>
        <p:txBody>
          <a:bodyPr>
            <a:normAutofit/>
          </a:bodyPr>
          <a:lstStyle/>
          <a:p>
            <a:r>
              <a:rPr lang="en-US" sz="2400" b="1" dirty="0"/>
              <a:t>Focus on rules and policies and procedures </a:t>
            </a:r>
          </a:p>
          <a:p>
            <a:endParaRPr lang="en-US" sz="1600" b="1" dirty="0"/>
          </a:p>
        </p:txBody>
      </p:sp>
      <p:pic>
        <p:nvPicPr>
          <p:cNvPr id="4" name="Picture 3"/>
          <p:cNvPicPr>
            <a:picLocks noChangeAspect="1"/>
          </p:cNvPicPr>
          <p:nvPr/>
        </p:nvPicPr>
        <p:blipFill>
          <a:blip r:embed="rId2"/>
          <a:stretch>
            <a:fillRect/>
          </a:stretch>
        </p:blipFill>
        <p:spPr>
          <a:xfrm>
            <a:off x="5789612" y="2209800"/>
            <a:ext cx="4724400" cy="3543300"/>
          </a:xfrm>
          <a:prstGeom prst="rect">
            <a:avLst/>
          </a:prstGeom>
        </p:spPr>
      </p:pic>
      <p:sp>
        <p:nvSpPr>
          <p:cNvPr id="5" name="TextBox 4"/>
          <p:cNvSpPr txBox="1"/>
          <p:nvPr/>
        </p:nvSpPr>
        <p:spPr>
          <a:xfrm>
            <a:off x="608012" y="2436852"/>
            <a:ext cx="5334000" cy="1107996"/>
          </a:xfrm>
          <a:prstGeom prst="rect">
            <a:avLst/>
          </a:prstGeom>
          <a:noFill/>
        </p:spPr>
        <p:txBody>
          <a:bodyPr wrap="square" rtlCol="0">
            <a:spAutoFit/>
          </a:bodyPr>
          <a:lstStyle/>
          <a:p>
            <a:pPr algn="ctr"/>
            <a:r>
              <a:rPr lang="en-US" sz="2400" b="1" dirty="0">
                <a:solidFill>
                  <a:srgbClr val="FF0000"/>
                </a:solidFill>
              </a:rPr>
              <a:t>How much red tape do you have to deal with in your organization? </a:t>
            </a:r>
          </a:p>
          <a:p>
            <a:endParaRPr lang="en-US" dirty="0"/>
          </a:p>
        </p:txBody>
      </p:sp>
    </p:spTree>
    <p:extLst>
      <p:ext uri="{BB962C8B-B14F-4D97-AF65-F5344CB8AC3E}">
        <p14:creationId xmlns:p14="http://schemas.microsoft.com/office/powerpoint/2010/main" val="295050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Love Your Bureaucracy </a:t>
            </a:r>
          </a:p>
        </p:txBody>
      </p:sp>
      <p:sp>
        <p:nvSpPr>
          <p:cNvPr id="3" name="Content Placeholder 2"/>
          <p:cNvSpPr>
            <a:spLocks noGrp="1"/>
          </p:cNvSpPr>
          <p:nvPr>
            <p:ph idx="1"/>
          </p:nvPr>
        </p:nvSpPr>
        <p:spPr>
          <a:xfrm>
            <a:off x="1065212" y="1828800"/>
            <a:ext cx="8686801" cy="685800"/>
          </a:xfrm>
        </p:spPr>
        <p:txBody>
          <a:bodyPr>
            <a:normAutofit/>
          </a:bodyPr>
          <a:lstStyle/>
          <a:p>
            <a:r>
              <a:rPr lang="en-US" sz="2400" b="1" dirty="0"/>
              <a:t>Create hierarchies</a:t>
            </a:r>
          </a:p>
          <a:p>
            <a:endParaRPr lang="en-US" sz="1600" b="1" dirty="0"/>
          </a:p>
        </p:txBody>
      </p:sp>
      <p:pic>
        <p:nvPicPr>
          <p:cNvPr id="4" name="Picture 3"/>
          <p:cNvPicPr>
            <a:picLocks noChangeAspect="1"/>
          </p:cNvPicPr>
          <p:nvPr/>
        </p:nvPicPr>
        <p:blipFill>
          <a:blip r:embed="rId2"/>
          <a:stretch>
            <a:fillRect/>
          </a:stretch>
        </p:blipFill>
        <p:spPr>
          <a:xfrm>
            <a:off x="4037012" y="1600200"/>
            <a:ext cx="7067550" cy="4514850"/>
          </a:xfrm>
          <a:prstGeom prst="rect">
            <a:avLst/>
          </a:prstGeom>
        </p:spPr>
      </p:pic>
    </p:spTree>
    <p:extLst>
      <p:ext uri="{BB962C8B-B14F-4D97-AF65-F5344CB8AC3E}">
        <p14:creationId xmlns:p14="http://schemas.microsoft.com/office/powerpoint/2010/main" val="195254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Love Your Bureaucracy </a:t>
            </a:r>
          </a:p>
        </p:txBody>
      </p:sp>
      <p:sp>
        <p:nvSpPr>
          <p:cNvPr id="3" name="Content Placeholder 2"/>
          <p:cNvSpPr>
            <a:spLocks noGrp="1"/>
          </p:cNvSpPr>
          <p:nvPr>
            <p:ph idx="1"/>
          </p:nvPr>
        </p:nvSpPr>
        <p:spPr>
          <a:xfrm>
            <a:off x="1065212" y="1828800"/>
            <a:ext cx="8686801" cy="2362200"/>
          </a:xfrm>
        </p:spPr>
        <p:txBody>
          <a:bodyPr>
            <a:normAutofit/>
          </a:bodyPr>
          <a:lstStyle/>
          <a:p>
            <a:r>
              <a:rPr lang="en-US" sz="2400" b="1" dirty="0"/>
              <a:t>Create complexity</a:t>
            </a:r>
          </a:p>
          <a:p>
            <a:endParaRPr lang="en-US" sz="1600" b="1" dirty="0"/>
          </a:p>
        </p:txBody>
      </p:sp>
      <p:pic>
        <p:nvPicPr>
          <p:cNvPr id="5" name="Picture 4"/>
          <p:cNvPicPr>
            <a:picLocks noChangeAspect="1"/>
          </p:cNvPicPr>
          <p:nvPr/>
        </p:nvPicPr>
        <p:blipFill>
          <a:blip r:embed="rId2"/>
          <a:stretch>
            <a:fillRect/>
          </a:stretch>
        </p:blipFill>
        <p:spPr>
          <a:xfrm>
            <a:off x="4189412" y="2357803"/>
            <a:ext cx="6324600" cy="3556372"/>
          </a:xfrm>
          <a:prstGeom prst="rect">
            <a:avLst/>
          </a:prstGeom>
        </p:spPr>
      </p:pic>
    </p:spTree>
    <p:extLst>
      <p:ext uri="{BB962C8B-B14F-4D97-AF65-F5344CB8AC3E}">
        <p14:creationId xmlns:p14="http://schemas.microsoft.com/office/powerpoint/2010/main" val="2477313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  Send Mixed Messages</a:t>
            </a:r>
          </a:p>
        </p:txBody>
      </p:sp>
      <p:sp>
        <p:nvSpPr>
          <p:cNvPr id="3" name="Content Placeholder 2"/>
          <p:cNvSpPr>
            <a:spLocks noGrp="1"/>
          </p:cNvSpPr>
          <p:nvPr>
            <p:ph idx="1"/>
          </p:nvPr>
        </p:nvSpPr>
        <p:spPr>
          <a:xfrm>
            <a:off x="1827212" y="2519065"/>
            <a:ext cx="8686801" cy="914400"/>
          </a:xfrm>
        </p:spPr>
        <p:txBody>
          <a:bodyPr>
            <a:normAutofit/>
          </a:bodyPr>
          <a:lstStyle/>
          <a:p>
            <a:r>
              <a:rPr lang="en-US" sz="2800" dirty="0">
                <a:hlinkClick r:id="rId2"/>
              </a:rPr>
              <a:t>Soldiers Video </a:t>
            </a:r>
            <a:endParaRPr lang="en-US" sz="2800" dirty="0"/>
          </a:p>
        </p:txBody>
      </p:sp>
      <p:sp>
        <p:nvSpPr>
          <p:cNvPr id="4" name="TextBox 3"/>
          <p:cNvSpPr txBox="1"/>
          <p:nvPr/>
        </p:nvSpPr>
        <p:spPr>
          <a:xfrm>
            <a:off x="1522412" y="1828800"/>
            <a:ext cx="6629400" cy="523220"/>
          </a:xfrm>
          <a:prstGeom prst="rect">
            <a:avLst/>
          </a:prstGeom>
          <a:noFill/>
        </p:spPr>
        <p:txBody>
          <a:bodyPr wrap="square" rtlCol="0">
            <a:spAutoFit/>
          </a:bodyPr>
          <a:lstStyle/>
          <a:p>
            <a:pPr marL="285750" indent="-285750">
              <a:buFont typeface="Arial" panose="020B0604020202020204" pitchFamily="34" charset="0"/>
              <a:buChar char="•"/>
            </a:pPr>
            <a:r>
              <a:rPr lang="en-US" sz="2800" b="1" dirty="0"/>
              <a:t>Assume that your meaning is clear </a:t>
            </a:r>
          </a:p>
        </p:txBody>
      </p:sp>
    </p:spTree>
    <p:extLst>
      <p:ext uri="{BB962C8B-B14F-4D97-AF65-F5344CB8AC3E}">
        <p14:creationId xmlns:p14="http://schemas.microsoft.com/office/powerpoint/2010/main" val="116857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  Send Mixed Messages</a:t>
            </a:r>
          </a:p>
        </p:txBody>
      </p:sp>
      <p:sp>
        <p:nvSpPr>
          <p:cNvPr id="3" name="Content Placeholder 2"/>
          <p:cNvSpPr>
            <a:spLocks noGrp="1"/>
          </p:cNvSpPr>
          <p:nvPr>
            <p:ph idx="1"/>
          </p:nvPr>
        </p:nvSpPr>
        <p:spPr/>
        <p:txBody>
          <a:bodyPr>
            <a:normAutofit/>
          </a:bodyPr>
          <a:lstStyle/>
          <a:p>
            <a:r>
              <a:rPr lang="en-US" sz="2800" b="1" dirty="0"/>
              <a:t>Rely on Electronic Communications </a:t>
            </a:r>
          </a:p>
          <a:p>
            <a:r>
              <a:rPr lang="en-US" sz="2800" dirty="0"/>
              <a:t>    </a:t>
            </a:r>
            <a:r>
              <a:rPr lang="en-US" sz="2800" dirty="0">
                <a:hlinkClick r:id="rId2"/>
              </a:rPr>
              <a:t>If Harry Potter Characters Texted  </a:t>
            </a:r>
            <a:endParaRPr lang="en-US" sz="2800" dirty="0"/>
          </a:p>
        </p:txBody>
      </p:sp>
    </p:spTree>
    <p:extLst>
      <p:ext uri="{BB962C8B-B14F-4D97-AF65-F5344CB8AC3E}">
        <p14:creationId xmlns:p14="http://schemas.microsoft.com/office/powerpoint/2010/main" val="90384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  Be Afraid of the Future </a:t>
            </a:r>
          </a:p>
        </p:txBody>
      </p:sp>
      <p:sp>
        <p:nvSpPr>
          <p:cNvPr id="3" name="Content Placeholder 2"/>
          <p:cNvSpPr>
            <a:spLocks noGrp="1"/>
          </p:cNvSpPr>
          <p:nvPr>
            <p:ph idx="1"/>
          </p:nvPr>
        </p:nvSpPr>
        <p:spPr>
          <a:xfrm>
            <a:off x="1065212" y="1828800"/>
            <a:ext cx="8686801" cy="1752600"/>
          </a:xfrm>
        </p:spPr>
        <p:txBody>
          <a:bodyPr>
            <a:normAutofit/>
          </a:bodyPr>
          <a:lstStyle/>
          <a:p>
            <a:r>
              <a:rPr lang="en-US" sz="2400" b="1" dirty="0"/>
              <a:t>Live in the past </a:t>
            </a:r>
          </a:p>
          <a:p>
            <a:r>
              <a:rPr lang="en-US" sz="2400" b="1" dirty="0"/>
              <a:t>Be a pessimist</a:t>
            </a:r>
          </a:p>
          <a:p>
            <a:r>
              <a:rPr lang="en-US" sz="2400" b="1" dirty="0"/>
              <a:t>Think short-term</a:t>
            </a:r>
          </a:p>
        </p:txBody>
      </p:sp>
      <p:pic>
        <p:nvPicPr>
          <p:cNvPr id="4" name="Picture 3"/>
          <p:cNvPicPr>
            <a:picLocks noChangeAspect="1"/>
          </p:cNvPicPr>
          <p:nvPr/>
        </p:nvPicPr>
        <p:blipFill>
          <a:blip r:embed="rId2"/>
          <a:stretch>
            <a:fillRect/>
          </a:stretch>
        </p:blipFill>
        <p:spPr>
          <a:xfrm>
            <a:off x="6780212" y="1828800"/>
            <a:ext cx="4158595" cy="2933700"/>
          </a:xfrm>
          <a:prstGeom prst="rect">
            <a:avLst/>
          </a:prstGeom>
        </p:spPr>
      </p:pic>
      <p:sp>
        <p:nvSpPr>
          <p:cNvPr id="5" name="TextBox 4"/>
          <p:cNvSpPr txBox="1"/>
          <p:nvPr/>
        </p:nvSpPr>
        <p:spPr>
          <a:xfrm>
            <a:off x="1522412" y="3608338"/>
            <a:ext cx="4495800" cy="2308324"/>
          </a:xfrm>
          <a:prstGeom prst="rect">
            <a:avLst/>
          </a:prstGeom>
          <a:noFill/>
        </p:spPr>
        <p:txBody>
          <a:bodyPr wrap="square" rtlCol="0">
            <a:spAutoFit/>
          </a:bodyPr>
          <a:lstStyle/>
          <a:p>
            <a:r>
              <a:rPr lang="en-US" dirty="0"/>
              <a:t>For the past 33 years, I have looked in the mirror every morning and asked myself: 'If today were the last day of my life, would I want to do what I am about to do today?' And whenever the answer has been 'No' for too many days in a row, I know I need to change something.   ---- Steve Jobs</a:t>
            </a:r>
          </a:p>
          <a:p>
            <a:endParaRPr lang="en-US" dirty="0"/>
          </a:p>
        </p:txBody>
      </p:sp>
    </p:spTree>
    <p:extLst>
      <p:ext uri="{BB962C8B-B14F-4D97-AF65-F5344CB8AC3E}">
        <p14:creationId xmlns:p14="http://schemas.microsoft.com/office/powerpoint/2010/main" val="2719188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 indent="0">
              <a:buNone/>
            </a:pPr>
            <a:endParaRPr lang="en-US" dirty="0"/>
          </a:p>
          <a:p>
            <a:pPr marL="45720" indent="0">
              <a:buNone/>
            </a:pPr>
            <a:endParaRPr lang="en-US" dirty="0"/>
          </a:p>
        </p:txBody>
      </p:sp>
      <p:sp>
        <p:nvSpPr>
          <p:cNvPr id="7" name="TextBox 2">
            <a:extLst>
              <a:ext uri="{FF2B5EF4-FFF2-40B4-BE49-F238E27FC236}">
                <a16:creationId xmlns:a16="http://schemas.microsoft.com/office/drawing/2014/main" id="{659F1E32-412A-4174-8D91-6E4BE213C809}"/>
              </a:ext>
            </a:extLst>
          </p:cNvPr>
          <p:cNvSpPr txBox="1"/>
          <p:nvPr/>
        </p:nvSpPr>
        <p:spPr>
          <a:xfrm>
            <a:off x="3170700" y="-24809"/>
            <a:ext cx="5415378"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9600" dirty="0">
                <a:solidFill>
                  <a:srgbClr val="FF0000"/>
                </a:solidFill>
              </a:rPr>
              <a:t>IF</a:t>
            </a:r>
          </a:p>
        </p:txBody>
      </p:sp>
      <p:sp>
        <p:nvSpPr>
          <p:cNvPr id="8" name="TextBox 5">
            <a:extLst>
              <a:ext uri="{FF2B5EF4-FFF2-40B4-BE49-F238E27FC236}">
                <a16:creationId xmlns:a16="http://schemas.microsoft.com/office/drawing/2014/main" id="{962D5C32-953C-4295-A3F8-03FF7AC59AFE}"/>
              </a:ext>
            </a:extLst>
          </p:cNvPr>
          <p:cNvSpPr txBox="1"/>
          <p:nvPr/>
        </p:nvSpPr>
        <p:spPr>
          <a:xfrm>
            <a:off x="241068" y="1249979"/>
            <a:ext cx="11274641" cy="310854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rgbClr val="FF0000"/>
                </a:solidFill>
                <a:latin typeface="Calibri" panose="020F0502020204030204" pitchFamily="34" charset="0"/>
                <a:cs typeface="Calibri" panose="020F0502020204030204" pitchFamily="34" charset="0"/>
              </a:rPr>
              <a:t>P</a:t>
            </a:r>
            <a:r>
              <a:rPr lang="en-US" sz="2800" dirty="0">
                <a:latin typeface="Calibri" panose="020F0502020204030204" pitchFamily="34" charset="0"/>
                <a:cs typeface="Calibri" panose="020F0502020204030204" pitchFamily="34" charset="0"/>
              </a:rPr>
              <a:t>-  	You want more </a:t>
            </a:r>
            <a:r>
              <a:rPr lang="en-US" sz="2800" dirty="0">
                <a:solidFill>
                  <a:srgbClr val="FF0000"/>
                </a:solidFill>
                <a:latin typeface="Calibri" panose="020F0502020204030204" pitchFamily="34" charset="0"/>
                <a:cs typeface="Calibri" panose="020F0502020204030204" pitchFamily="34" charset="0"/>
              </a:rPr>
              <a:t>profits</a:t>
            </a:r>
          </a:p>
          <a:p>
            <a:r>
              <a:rPr lang="en-US" sz="2800" b="1" dirty="0">
                <a:solidFill>
                  <a:srgbClr val="FF0000"/>
                </a:solidFill>
                <a:latin typeface="Calibri" panose="020F0502020204030204" pitchFamily="34" charset="0"/>
                <a:cs typeface="Calibri" panose="020F0502020204030204" pitchFamily="34" charset="0"/>
              </a:rPr>
              <a:t>E</a:t>
            </a:r>
            <a:r>
              <a:rPr lang="en-US" sz="2800" dirty="0">
                <a:latin typeface="Calibri" panose="020F0502020204030204" pitchFamily="34" charset="0"/>
                <a:cs typeface="Calibri" panose="020F0502020204030204" pitchFamily="34" charset="0"/>
              </a:rPr>
              <a:t>- 		You want more </a:t>
            </a:r>
            <a:r>
              <a:rPr lang="en-US" sz="2800" dirty="0">
                <a:solidFill>
                  <a:srgbClr val="FF0000"/>
                </a:solidFill>
                <a:latin typeface="Calibri" panose="020F0502020204030204" pitchFamily="34" charset="0"/>
                <a:cs typeface="Calibri" panose="020F0502020204030204" pitchFamily="34" charset="0"/>
              </a:rPr>
              <a:t>efficiency</a:t>
            </a:r>
            <a:r>
              <a:rPr lang="en-US" sz="2800" dirty="0">
                <a:latin typeface="Calibri" panose="020F0502020204030204" pitchFamily="34" charset="0"/>
                <a:cs typeface="Calibri" panose="020F0502020204030204" pitchFamily="34" charset="0"/>
              </a:rPr>
              <a:t> in your operations</a:t>
            </a:r>
          </a:p>
          <a:p>
            <a:r>
              <a:rPr lang="en-US" sz="2800" b="1" dirty="0">
                <a:solidFill>
                  <a:srgbClr val="FF0000"/>
                </a:solidFill>
                <a:latin typeface="Calibri" panose="020F0502020204030204" pitchFamily="34" charset="0"/>
                <a:cs typeface="Calibri" panose="020F0502020204030204" pitchFamily="34" charset="0"/>
              </a:rPr>
              <a:t>R</a:t>
            </a:r>
            <a:r>
              <a:rPr lang="en-US" sz="2800" dirty="0">
                <a:latin typeface="Calibri" panose="020F0502020204030204" pitchFamily="34" charset="0"/>
                <a:cs typeface="Calibri" panose="020F0502020204030204" pitchFamily="34" charset="0"/>
              </a:rPr>
              <a:t>- 		You want more </a:t>
            </a:r>
            <a:r>
              <a:rPr lang="en-US" sz="2800" dirty="0">
                <a:solidFill>
                  <a:srgbClr val="FF0000"/>
                </a:solidFill>
                <a:latin typeface="Calibri" panose="020F0502020204030204" pitchFamily="34" charset="0"/>
                <a:cs typeface="Calibri" panose="020F0502020204030204" pitchFamily="34" charset="0"/>
              </a:rPr>
              <a:t>results</a:t>
            </a:r>
          </a:p>
          <a:p>
            <a:r>
              <a:rPr lang="en-US" sz="2800" b="1" dirty="0">
                <a:solidFill>
                  <a:srgbClr val="FF0000"/>
                </a:solidFill>
                <a:latin typeface="Calibri" panose="020F0502020204030204" pitchFamily="34" charset="0"/>
                <a:cs typeface="Calibri" panose="020F0502020204030204" pitchFamily="34" charset="0"/>
              </a:rPr>
              <a:t>S</a:t>
            </a:r>
            <a:r>
              <a:rPr lang="en-US" sz="2800" dirty="0">
                <a:latin typeface="Calibri" panose="020F0502020204030204" pitchFamily="34" charset="0"/>
                <a:cs typeface="Calibri" panose="020F0502020204030204" pitchFamily="34" charset="0"/>
              </a:rPr>
              <a:t>- 		You want a better long-term </a:t>
            </a:r>
            <a:r>
              <a:rPr lang="en-US" sz="2800" dirty="0">
                <a:solidFill>
                  <a:srgbClr val="FF0000"/>
                </a:solidFill>
                <a:latin typeface="Calibri" panose="020F0502020204030204" pitchFamily="34" charset="0"/>
                <a:cs typeface="Calibri" panose="020F0502020204030204" pitchFamily="34" charset="0"/>
              </a:rPr>
              <a:t>strategy</a:t>
            </a:r>
          </a:p>
          <a:p>
            <a:r>
              <a:rPr lang="en-US" sz="2800" b="1" dirty="0">
                <a:solidFill>
                  <a:srgbClr val="FF0000"/>
                </a:solidFill>
                <a:latin typeface="Calibri" panose="020F0502020204030204" pitchFamily="34" charset="0"/>
                <a:cs typeface="Calibri" panose="020F0502020204030204" pitchFamily="34" charset="0"/>
              </a:rPr>
              <a:t>I</a:t>
            </a:r>
            <a:r>
              <a:rPr lang="en-US" sz="2800" dirty="0">
                <a:latin typeface="Calibri" panose="020F0502020204030204" pitchFamily="34" charset="0"/>
                <a:cs typeface="Calibri" panose="020F0502020204030204" pitchFamily="34" charset="0"/>
              </a:rPr>
              <a:t>- 		You want more </a:t>
            </a:r>
            <a:r>
              <a:rPr lang="en-US" sz="2800" dirty="0">
                <a:solidFill>
                  <a:srgbClr val="FF0000"/>
                </a:solidFill>
                <a:latin typeface="Calibri" panose="020F0502020204030204" pitchFamily="34" charset="0"/>
                <a:cs typeface="Calibri" panose="020F0502020204030204" pitchFamily="34" charset="0"/>
              </a:rPr>
              <a:t>innovation</a:t>
            </a:r>
          </a:p>
          <a:p>
            <a:r>
              <a:rPr lang="en-US" sz="2800" b="1" dirty="0">
                <a:solidFill>
                  <a:srgbClr val="FF0000"/>
                </a:solidFill>
                <a:latin typeface="Calibri" panose="020F0502020204030204" pitchFamily="34" charset="0"/>
                <a:cs typeface="Calibri" panose="020F0502020204030204" pitchFamily="34" charset="0"/>
              </a:rPr>
              <a:t>C</a:t>
            </a:r>
            <a:r>
              <a:rPr lang="en-US" sz="2800" dirty="0">
                <a:latin typeface="Calibri" panose="020F0502020204030204" pitchFamily="34" charset="0"/>
                <a:cs typeface="Calibri" panose="020F0502020204030204" pitchFamily="34" charset="0"/>
              </a:rPr>
              <a:t>- 		You want more satisfied </a:t>
            </a:r>
            <a:r>
              <a:rPr lang="en-US" sz="2800" dirty="0">
                <a:solidFill>
                  <a:srgbClr val="FF0000"/>
                </a:solidFill>
                <a:latin typeface="Calibri" panose="020F0502020204030204" pitchFamily="34" charset="0"/>
                <a:cs typeface="Calibri" panose="020F0502020204030204" pitchFamily="34" charset="0"/>
              </a:rPr>
              <a:t>customers</a:t>
            </a:r>
          </a:p>
          <a:p>
            <a:r>
              <a:rPr lang="en-US" sz="2800" b="1" dirty="0">
                <a:solidFill>
                  <a:srgbClr val="FF0000"/>
                </a:solidFill>
                <a:latin typeface="Calibri" panose="020F0502020204030204" pitchFamily="34" charset="0"/>
                <a:cs typeface="Calibri" panose="020F0502020204030204" pitchFamily="34" charset="0"/>
              </a:rPr>
              <a:t>O</a:t>
            </a:r>
            <a:r>
              <a:rPr lang="en-US" sz="2800" dirty="0">
                <a:latin typeface="Calibri" panose="020F0502020204030204" pitchFamily="34" charset="0"/>
                <a:cs typeface="Calibri" panose="020F0502020204030204" pitchFamily="34" charset="0"/>
              </a:rPr>
              <a:t>- 		You want more opportunities for your </a:t>
            </a:r>
            <a:r>
              <a:rPr lang="en-US" sz="2800" dirty="0">
                <a:solidFill>
                  <a:srgbClr val="FF0000"/>
                </a:solidFill>
                <a:latin typeface="Calibri" panose="020F0502020204030204" pitchFamily="34" charset="0"/>
                <a:cs typeface="Calibri" panose="020F0502020204030204" pitchFamily="34" charset="0"/>
              </a:rPr>
              <a:t>organization</a:t>
            </a:r>
          </a:p>
        </p:txBody>
      </p:sp>
      <p:sp>
        <p:nvSpPr>
          <p:cNvPr id="9" name="TextBox 6">
            <a:extLst>
              <a:ext uri="{FF2B5EF4-FFF2-40B4-BE49-F238E27FC236}">
                <a16:creationId xmlns:a16="http://schemas.microsoft.com/office/drawing/2014/main" id="{E13D3F4E-A773-45B7-A667-7F3905FFD17B}"/>
              </a:ext>
            </a:extLst>
          </p:cNvPr>
          <p:cNvSpPr txBox="1"/>
          <p:nvPr/>
        </p:nvSpPr>
        <p:spPr>
          <a:xfrm>
            <a:off x="1217612" y="4490329"/>
            <a:ext cx="10413507"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Arial Black" panose="020B0A04020102020204" pitchFamily="34" charset="0"/>
              </a:rPr>
              <a:t>Then call John Persico and Associates today to discuss how we can help your organization</a:t>
            </a:r>
          </a:p>
          <a:p>
            <a:pPr algn="ctr"/>
            <a:r>
              <a:rPr lang="en-US" sz="2800" dirty="0"/>
              <a:t>612-310-3803</a:t>
            </a:r>
          </a:p>
        </p:txBody>
      </p:sp>
    </p:spTree>
    <p:extLst>
      <p:ext uri="{BB962C8B-B14F-4D97-AF65-F5344CB8AC3E}">
        <p14:creationId xmlns:p14="http://schemas.microsoft.com/office/powerpoint/2010/main" val="130381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and Sources</a:t>
            </a:r>
          </a:p>
        </p:txBody>
      </p:sp>
      <p:sp>
        <p:nvSpPr>
          <p:cNvPr id="3" name="Content Placeholder 2"/>
          <p:cNvSpPr>
            <a:spLocks noGrp="1"/>
          </p:cNvSpPr>
          <p:nvPr>
            <p:ph idx="1"/>
          </p:nvPr>
        </p:nvSpPr>
        <p:spPr>
          <a:xfrm>
            <a:off x="1065212" y="1828800"/>
            <a:ext cx="9601200" cy="4191000"/>
          </a:xfrm>
        </p:spPr>
        <p:txBody>
          <a:bodyPr>
            <a:normAutofit/>
          </a:bodyPr>
          <a:lstStyle/>
          <a:p>
            <a:r>
              <a:rPr lang="en-US" sz="2800" dirty="0"/>
              <a:t>The key concepts in this presentation are based on the ideas of Donald R. </a:t>
            </a:r>
            <a:r>
              <a:rPr lang="en-US" sz="2800" dirty="0" err="1"/>
              <a:t>Keough</a:t>
            </a:r>
            <a:r>
              <a:rPr lang="en-US" sz="2800" dirty="0"/>
              <a:t>.  “The Ten Commandments for Business Failure,”  Portfolio/Penguin Publishing, 2008</a:t>
            </a:r>
          </a:p>
        </p:txBody>
      </p:sp>
    </p:spTree>
    <p:extLst>
      <p:ext uri="{BB962C8B-B14F-4D97-AF65-F5344CB8AC3E}">
        <p14:creationId xmlns:p14="http://schemas.microsoft.com/office/powerpoint/2010/main" val="48946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2D0870B-5333-4B89-B14A-85A8EA464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contrast presentation (widescreen)</Template>
  <TotalTime>0</TotalTime>
  <Words>728</Words>
  <Application>Microsoft Office PowerPoint</Application>
  <PresentationFormat>Custom</PresentationFormat>
  <Paragraphs>118</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Arial Black</vt:lpstr>
      <vt:lpstr>Calibri</vt:lpstr>
      <vt:lpstr>Franklin Gothic Medium</vt:lpstr>
      <vt:lpstr>Merriweather</vt:lpstr>
      <vt:lpstr>Business Contrast 16x9</vt:lpstr>
      <vt:lpstr>The Ten Common Mistakes for Business Failure</vt:lpstr>
      <vt:lpstr>1.  Stop Taking Risks </vt:lpstr>
      <vt:lpstr>1.  Stop Taking Risks </vt:lpstr>
      <vt:lpstr>1.  Stop Taking Risks </vt:lpstr>
      <vt:lpstr>2.  Be Inflexible </vt:lpstr>
      <vt:lpstr>2.  Be Inflexible </vt:lpstr>
      <vt:lpstr>2.  Be Inflexible </vt:lpstr>
      <vt:lpstr>3.  Isolate Yourself </vt:lpstr>
      <vt:lpstr>3.  Isolate Yourself </vt:lpstr>
      <vt:lpstr>3.  Isolate Yourself </vt:lpstr>
      <vt:lpstr>4.  Assume Infallibility</vt:lpstr>
      <vt:lpstr>4.  Assume Infallibility</vt:lpstr>
      <vt:lpstr>4.  Assume Infallibility</vt:lpstr>
      <vt:lpstr>5.  Play the Game Close to the Foul Line</vt:lpstr>
      <vt:lpstr>5.  Play the Game Close to the Foul Line</vt:lpstr>
      <vt:lpstr>5.  Play the Game Close to the Foul Line</vt:lpstr>
      <vt:lpstr>5.  Play the Game Close to the Foul Line</vt:lpstr>
      <vt:lpstr>6.  Don’t Take Time to Think  </vt:lpstr>
      <vt:lpstr>6.  Don’t Take Time to Think  </vt:lpstr>
      <vt:lpstr>6.  Don’t Take Time to Think  </vt:lpstr>
      <vt:lpstr>7.  Put All Your Faith in Experts</vt:lpstr>
      <vt:lpstr>8.  Love Your Bureaucracy </vt:lpstr>
      <vt:lpstr>8.  Love Your Bureaucracy </vt:lpstr>
      <vt:lpstr>8.  Love Your Bureaucracy </vt:lpstr>
      <vt:lpstr>9.  Send Mixed Messages</vt:lpstr>
      <vt:lpstr>9.  Send Mixed Messages</vt:lpstr>
      <vt:lpstr>10.  Be Afraid of the Future </vt:lpstr>
      <vt:lpstr>PowerPoint Presentation</vt:lpstr>
      <vt:lpstr>References and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2016-01-12T14:49:55Z</dcterms:created>
  <dcterms:modified xsi:type="dcterms:W3CDTF">2019-03-26T15:03:18Z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TC028952669991</vt:lpwstr>
  </property>
</Properties>
</file>